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5-4.png>
</file>

<file path=ppt/media/image-5-5.png>
</file>

<file path=ppt/media/image-5-6.png>
</file>

<file path=ppt/media/image-5-7.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7-3.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9" Type="http://schemas.openxmlformats.org/officeDocument/2006/relationships/slideLayout" Target="../slideLayouts/slideLayout1.xml"/><Relationship Id="rId10"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8" Type="http://schemas.openxmlformats.org/officeDocument/2006/relationships/slideLayout" Target="../slideLayouts/slideLayout1.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198" y="1720929"/>
            <a:ext cx="7416403" cy="2128838"/>
          </a:xfrm>
          <a:prstGeom prst="rect">
            <a:avLst/>
          </a:prstGeom>
          <a:noFill/>
          <a:ln/>
        </p:spPr>
        <p:txBody>
          <a:bodyPr wrap="square" rtlCol="0" anchor="t"/>
          <a:lstStyle/>
          <a:p>
            <a:pPr indent="0" marL="0">
              <a:lnSpc>
                <a:spcPts val="8382"/>
              </a:lnSpc>
              <a:buNone/>
            </a:pPr>
            <a:r>
              <a:rPr lang="en-US" sz="6705" dirty="0">
                <a:solidFill>
                  <a:srgbClr val="F5F0F0"/>
                </a:solidFill>
                <a:latin typeface="Asar" pitchFamily="34" charset="0"/>
                <a:ea typeface="Asar" pitchFamily="34" charset="-122"/>
                <a:cs typeface="Asar" pitchFamily="34" charset="-120"/>
              </a:rPr>
              <a:t>Understanding AI Agents</a:t>
            </a:r>
            <a:endParaRPr lang="en-US" sz="6705" dirty="0"/>
          </a:p>
        </p:txBody>
      </p:sp>
      <p:sp>
        <p:nvSpPr>
          <p:cNvPr id="6" name="Text 2"/>
          <p:cNvSpPr/>
          <p:nvPr/>
        </p:nvSpPr>
        <p:spPr>
          <a:xfrm>
            <a:off x="6350198" y="4219932"/>
            <a:ext cx="7416403"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 AI agents are autonomous software programs that can perceive their environment, make decisions, and take actions to achieve specific goals. They leverage artificial intelligence to exhibit intelligent behavior, learn from experience, and adapt to changing conditions.</a:t>
            </a:r>
            <a:endParaRPr lang="en-US" sz="1944" dirty="0"/>
          </a:p>
        </p:txBody>
      </p:sp>
      <p:sp>
        <p:nvSpPr>
          <p:cNvPr id="7" name="Shape 3"/>
          <p:cNvSpPr/>
          <p:nvPr/>
        </p:nvSpPr>
        <p:spPr>
          <a:xfrm>
            <a:off x="6350198" y="6095286"/>
            <a:ext cx="394930" cy="394930"/>
          </a:xfrm>
          <a:prstGeom prst="roundRect">
            <a:avLst>
              <a:gd name="adj" fmla="val 23151155"/>
            </a:avLst>
          </a:prstGeom>
          <a:solidFill>
            <a:srgbClr val="5BD459"/>
          </a:solidFill>
          <a:ln w="7620">
            <a:solidFill>
              <a:srgbClr val="FFFFFF"/>
            </a:solidFill>
            <a:prstDash val="solid"/>
          </a:ln>
        </p:spPr>
      </p:sp>
      <p:sp>
        <p:nvSpPr>
          <p:cNvPr id="8" name="Text 4"/>
          <p:cNvSpPr/>
          <p:nvPr/>
        </p:nvSpPr>
        <p:spPr>
          <a:xfrm>
            <a:off x="6495336" y="6243995"/>
            <a:ext cx="104537" cy="97512"/>
          </a:xfrm>
          <a:prstGeom prst="rect">
            <a:avLst/>
          </a:prstGeom>
          <a:noFill/>
          <a:ln/>
        </p:spPr>
        <p:txBody>
          <a:bodyPr wrap="none" rtlCol="0" anchor="t"/>
          <a:lstStyle/>
          <a:p>
            <a:pPr algn="ctr" indent="0" marL="0">
              <a:lnSpc>
                <a:spcPts val="768"/>
              </a:lnSpc>
              <a:buNone/>
            </a:pPr>
            <a:r>
              <a:rPr lang="en-US" sz="768" dirty="0">
                <a:solidFill>
                  <a:srgbClr val="3C3838"/>
                </a:solidFill>
                <a:latin typeface="Asar" pitchFamily="34" charset="0"/>
                <a:ea typeface="Asar" pitchFamily="34" charset="-122"/>
                <a:cs typeface="Asar" pitchFamily="34" charset="-120"/>
              </a:rPr>
              <a:t>SA</a:t>
            </a:r>
            <a:endParaRPr lang="en-US" sz="768" dirty="0"/>
          </a:p>
        </p:txBody>
      </p:sp>
      <p:sp>
        <p:nvSpPr>
          <p:cNvPr id="9" name="Text 5"/>
          <p:cNvSpPr/>
          <p:nvPr/>
        </p:nvSpPr>
        <p:spPr>
          <a:xfrm>
            <a:off x="6868478" y="6076831"/>
            <a:ext cx="1932742" cy="431840"/>
          </a:xfrm>
          <a:prstGeom prst="rect">
            <a:avLst/>
          </a:prstGeom>
          <a:noFill/>
          <a:ln/>
        </p:spPr>
        <p:txBody>
          <a:bodyPr wrap="none" rtlCol="0" anchor="t"/>
          <a:lstStyle/>
          <a:p>
            <a:pPr algn="l" indent="0" marL="0">
              <a:lnSpc>
                <a:spcPts val="3401"/>
              </a:lnSpc>
              <a:buNone/>
            </a:pPr>
            <a:r>
              <a:rPr lang="en-US" sz="2429" b="1" dirty="0">
                <a:solidFill>
                  <a:srgbClr val="E2E6E9"/>
                </a:solidFill>
                <a:latin typeface="Asar" pitchFamily="34" charset="0"/>
                <a:ea typeface="Asar" pitchFamily="34" charset="-122"/>
                <a:cs typeface="Asar" pitchFamily="34" charset="-120"/>
              </a:rPr>
              <a:t>by Shawaal Api</a:t>
            </a:r>
            <a:endParaRPr lang="en-US" sz="2429"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198" y="2754392"/>
            <a:ext cx="6170771" cy="771287"/>
          </a:xfrm>
          <a:prstGeom prst="rect">
            <a:avLst/>
          </a:prstGeom>
          <a:noFill/>
          <a:ln/>
        </p:spPr>
        <p:txBody>
          <a:bodyPr wrap="none" rtlCol="0" anchor="t"/>
          <a:lstStyle/>
          <a:p>
            <a:pPr indent="0" marL="0">
              <a:lnSpc>
                <a:spcPts val="6074"/>
              </a:lnSpc>
              <a:buNone/>
            </a:pPr>
            <a:r>
              <a:rPr lang="en-US" sz="4859" dirty="0">
                <a:solidFill>
                  <a:srgbClr val="F5F0F0"/>
                </a:solidFill>
                <a:latin typeface="Asar" pitchFamily="34" charset="0"/>
                <a:ea typeface="Asar" pitchFamily="34" charset="-122"/>
                <a:cs typeface="Asar" pitchFamily="34" charset="-120"/>
              </a:rPr>
              <a:t>Definition of AI Agents</a:t>
            </a:r>
            <a:endParaRPr lang="en-US" sz="4859" dirty="0"/>
          </a:p>
        </p:txBody>
      </p:sp>
      <p:sp>
        <p:nvSpPr>
          <p:cNvPr id="6" name="Text 2"/>
          <p:cNvSpPr/>
          <p:nvPr/>
        </p:nvSpPr>
        <p:spPr>
          <a:xfrm>
            <a:off x="6350198" y="3895844"/>
            <a:ext cx="7416403"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 AI agents are intelligent software systems that can sense their environment, process information, make decisions, and perform actions independently to accomplish predefined objectives. They are designed to exhibit autonomous, flexible, and goal-oriented behavior.</a:t>
            </a:r>
            <a:endParaRPr lang="en-US" sz="1944"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521398" y="832842"/>
            <a:ext cx="8260794" cy="771287"/>
          </a:xfrm>
          <a:prstGeom prst="rect">
            <a:avLst/>
          </a:prstGeom>
          <a:noFill/>
          <a:ln/>
        </p:spPr>
        <p:txBody>
          <a:bodyPr wrap="none" rtlCol="0" anchor="t"/>
          <a:lstStyle/>
          <a:p>
            <a:pPr indent="0" marL="0">
              <a:lnSpc>
                <a:spcPts val="6074"/>
              </a:lnSpc>
              <a:buNone/>
            </a:pPr>
            <a:r>
              <a:rPr lang="en-US" sz="4859" dirty="0">
                <a:solidFill>
                  <a:srgbClr val="F5F0F0"/>
                </a:solidFill>
                <a:latin typeface="Asar" pitchFamily="34" charset="0"/>
                <a:ea typeface="Asar" pitchFamily="34" charset="-122"/>
                <a:cs typeface="Asar" pitchFamily="34" charset="-120"/>
              </a:rPr>
              <a:t>Key Characteristics of AI Agents</a:t>
            </a:r>
            <a:endParaRPr lang="en-US" sz="4859" dirty="0"/>
          </a:p>
        </p:txBody>
      </p:sp>
      <p:sp>
        <p:nvSpPr>
          <p:cNvPr id="6" name="Shape 2"/>
          <p:cNvSpPr/>
          <p:nvPr/>
        </p:nvSpPr>
        <p:spPr>
          <a:xfrm>
            <a:off x="4521398" y="2251948"/>
            <a:ext cx="555308" cy="555308"/>
          </a:xfrm>
          <a:prstGeom prst="roundRect">
            <a:avLst>
              <a:gd name="adj" fmla="val 18669"/>
            </a:avLst>
          </a:prstGeom>
          <a:solidFill>
            <a:srgbClr val="003180"/>
          </a:solidFill>
          <a:ln w="15240">
            <a:solidFill>
              <a:srgbClr val="194A99"/>
            </a:solidFill>
            <a:prstDash val="solid"/>
          </a:ln>
        </p:spPr>
      </p:sp>
      <p:sp>
        <p:nvSpPr>
          <p:cNvPr id="7" name="Text 3"/>
          <p:cNvSpPr/>
          <p:nvPr/>
        </p:nvSpPr>
        <p:spPr>
          <a:xfrm>
            <a:off x="4713803" y="2344460"/>
            <a:ext cx="170378" cy="370284"/>
          </a:xfrm>
          <a:prstGeom prst="rect">
            <a:avLst/>
          </a:prstGeom>
          <a:noFill/>
          <a:ln/>
        </p:spPr>
        <p:txBody>
          <a:bodyPr wrap="none" rtlCol="0" anchor="t"/>
          <a:lstStyle/>
          <a:p>
            <a:pPr algn="ctr" indent="0" marL="0">
              <a:lnSpc>
                <a:spcPts val="2915"/>
              </a:lnSpc>
              <a:buNone/>
            </a:pPr>
            <a:r>
              <a:rPr lang="en-US" sz="2915" dirty="0">
                <a:solidFill>
                  <a:srgbClr val="E2E6E9"/>
                </a:solidFill>
                <a:latin typeface="Asar" pitchFamily="34" charset="0"/>
                <a:ea typeface="Asar" pitchFamily="34" charset="-122"/>
                <a:cs typeface="Asar" pitchFamily="34" charset="-120"/>
              </a:rPr>
              <a:t>1</a:t>
            </a:r>
            <a:endParaRPr lang="en-US" sz="2915" dirty="0"/>
          </a:p>
        </p:txBody>
      </p:sp>
      <p:sp>
        <p:nvSpPr>
          <p:cNvPr id="8" name="Text 4"/>
          <p:cNvSpPr/>
          <p:nvPr/>
        </p:nvSpPr>
        <p:spPr>
          <a:xfrm>
            <a:off x="5323523" y="2251948"/>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Autonomy</a:t>
            </a:r>
            <a:endParaRPr lang="en-US" sz="2429" dirty="0"/>
          </a:p>
        </p:txBody>
      </p:sp>
      <p:sp>
        <p:nvSpPr>
          <p:cNvPr id="9" name="Text 5"/>
          <p:cNvSpPr/>
          <p:nvPr/>
        </p:nvSpPr>
        <p:spPr>
          <a:xfrm>
            <a:off x="5323523" y="2785467"/>
            <a:ext cx="3697129" cy="1974056"/>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AI agents can operate without direct human intervention, making their own decisions based on their goals and environmental conditions.</a:t>
            </a:r>
            <a:endParaRPr lang="en-US" sz="1944" dirty="0"/>
          </a:p>
        </p:txBody>
      </p:sp>
      <p:sp>
        <p:nvSpPr>
          <p:cNvPr id="10" name="Shape 6"/>
          <p:cNvSpPr/>
          <p:nvPr/>
        </p:nvSpPr>
        <p:spPr>
          <a:xfrm>
            <a:off x="9267468" y="2251948"/>
            <a:ext cx="555308" cy="555308"/>
          </a:xfrm>
          <a:prstGeom prst="roundRect">
            <a:avLst>
              <a:gd name="adj" fmla="val 18669"/>
            </a:avLst>
          </a:prstGeom>
          <a:solidFill>
            <a:srgbClr val="003180"/>
          </a:solidFill>
          <a:ln w="15240">
            <a:solidFill>
              <a:srgbClr val="194A99"/>
            </a:solidFill>
            <a:prstDash val="solid"/>
          </a:ln>
        </p:spPr>
      </p:sp>
      <p:sp>
        <p:nvSpPr>
          <p:cNvPr id="11" name="Text 7"/>
          <p:cNvSpPr/>
          <p:nvPr/>
        </p:nvSpPr>
        <p:spPr>
          <a:xfrm>
            <a:off x="9441061" y="2344460"/>
            <a:ext cx="208121" cy="370284"/>
          </a:xfrm>
          <a:prstGeom prst="rect">
            <a:avLst/>
          </a:prstGeom>
          <a:noFill/>
          <a:ln/>
        </p:spPr>
        <p:txBody>
          <a:bodyPr wrap="none" rtlCol="0" anchor="t"/>
          <a:lstStyle/>
          <a:p>
            <a:pPr algn="ctr" indent="0" marL="0">
              <a:lnSpc>
                <a:spcPts val="2915"/>
              </a:lnSpc>
              <a:buNone/>
            </a:pPr>
            <a:r>
              <a:rPr lang="en-US" sz="2915" dirty="0">
                <a:solidFill>
                  <a:srgbClr val="E2E6E9"/>
                </a:solidFill>
                <a:latin typeface="Asar" pitchFamily="34" charset="0"/>
                <a:ea typeface="Asar" pitchFamily="34" charset="-122"/>
                <a:cs typeface="Asar" pitchFamily="34" charset="-120"/>
              </a:rPr>
              <a:t>2</a:t>
            </a:r>
            <a:endParaRPr lang="en-US" sz="2915" dirty="0"/>
          </a:p>
        </p:txBody>
      </p:sp>
      <p:sp>
        <p:nvSpPr>
          <p:cNvPr id="12" name="Text 8"/>
          <p:cNvSpPr/>
          <p:nvPr/>
        </p:nvSpPr>
        <p:spPr>
          <a:xfrm>
            <a:off x="10069592" y="2251948"/>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Responsiveness</a:t>
            </a:r>
            <a:endParaRPr lang="en-US" sz="2429" dirty="0"/>
          </a:p>
        </p:txBody>
      </p:sp>
      <p:sp>
        <p:nvSpPr>
          <p:cNvPr id="13" name="Text 9"/>
          <p:cNvSpPr/>
          <p:nvPr/>
        </p:nvSpPr>
        <p:spPr>
          <a:xfrm>
            <a:off x="10069592" y="2785467"/>
            <a:ext cx="3697129"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AI agents can perceive and respond to changes in their environment, adapting their behavior accordingly.</a:t>
            </a:r>
            <a:endParaRPr lang="en-US" sz="1944" dirty="0"/>
          </a:p>
        </p:txBody>
      </p:sp>
      <p:sp>
        <p:nvSpPr>
          <p:cNvPr id="14" name="Shape 10"/>
          <p:cNvSpPr/>
          <p:nvPr/>
        </p:nvSpPr>
        <p:spPr>
          <a:xfrm>
            <a:off x="4521398" y="5283994"/>
            <a:ext cx="555308" cy="555308"/>
          </a:xfrm>
          <a:prstGeom prst="roundRect">
            <a:avLst>
              <a:gd name="adj" fmla="val 18669"/>
            </a:avLst>
          </a:prstGeom>
          <a:solidFill>
            <a:srgbClr val="003180"/>
          </a:solidFill>
          <a:ln w="15240">
            <a:solidFill>
              <a:srgbClr val="194A99"/>
            </a:solidFill>
            <a:prstDash val="solid"/>
          </a:ln>
        </p:spPr>
      </p:sp>
      <p:sp>
        <p:nvSpPr>
          <p:cNvPr id="15" name="Text 11"/>
          <p:cNvSpPr/>
          <p:nvPr/>
        </p:nvSpPr>
        <p:spPr>
          <a:xfrm>
            <a:off x="4695944" y="5376505"/>
            <a:ext cx="206216" cy="370284"/>
          </a:xfrm>
          <a:prstGeom prst="rect">
            <a:avLst/>
          </a:prstGeom>
          <a:noFill/>
          <a:ln/>
        </p:spPr>
        <p:txBody>
          <a:bodyPr wrap="none" rtlCol="0" anchor="t"/>
          <a:lstStyle/>
          <a:p>
            <a:pPr algn="ctr" indent="0" marL="0">
              <a:lnSpc>
                <a:spcPts val="2915"/>
              </a:lnSpc>
              <a:buNone/>
            </a:pPr>
            <a:r>
              <a:rPr lang="en-US" sz="2915" dirty="0">
                <a:solidFill>
                  <a:srgbClr val="E2E6E9"/>
                </a:solidFill>
                <a:latin typeface="Asar" pitchFamily="34" charset="0"/>
                <a:ea typeface="Asar" pitchFamily="34" charset="-122"/>
                <a:cs typeface="Asar" pitchFamily="34" charset="-120"/>
              </a:rPr>
              <a:t>3</a:t>
            </a:r>
            <a:endParaRPr lang="en-US" sz="2915" dirty="0"/>
          </a:p>
        </p:txBody>
      </p:sp>
      <p:sp>
        <p:nvSpPr>
          <p:cNvPr id="16" name="Text 12"/>
          <p:cNvSpPr/>
          <p:nvPr/>
        </p:nvSpPr>
        <p:spPr>
          <a:xfrm>
            <a:off x="5323523" y="5283994"/>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Goal-Orientation</a:t>
            </a:r>
            <a:endParaRPr lang="en-US" sz="2429" dirty="0"/>
          </a:p>
        </p:txBody>
      </p:sp>
      <p:sp>
        <p:nvSpPr>
          <p:cNvPr id="17" name="Text 13"/>
          <p:cNvSpPr/>
          <p:nvPr/>
        </p:nvSpPr>
        <p:spPr>
          <a:xfrm>
            <a:off x="5323523" y="5817513"/>
            <a:ext cx="3697129" cy="1184434"/>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AI agents are designed to pursue specific objectives and take actions to achieve their goals.</a:t>
            </a:r>
            <a:endParaRPr lang="en-US" sz="1944" dirty="0"/>
          </a:p>
        </p:txBody>
      </p:sp>
      <p:sp>
        <p:nvSpPr>
          <p:cNvPr id="18" name="Shape 14"/>
          <p:cNvSpPr/>
          <p:nvPr/>
        </p:nvSpPr>
        <p:spPr>
          <a:xfrm>
            <a:off x="9267468" y="5283994"/>
            <a:ext cx="555308" cy="555308"/>
          </a:xfrm>
          <a:prstGeom prst="roundRect">
            <a:avLst>
              <a:gd name="adj" fmla="val 18669"/>
            </a:avLst>
          </a:prstGeom>
          <a:solidFill>
            <a:srgbClr val="003180"/>
          </a:solidFill>
          <a:ln w="15240">
            <a:solidFill>
              <a:srgbClr val="194A99"/>
            </a:solidFill>
            <a:prstDash val="solid"/>
          </a:ln>
        </p:spPr>
      </p:sp>
      <p:sp>
        <p:nvSpPr>
          <p:cNvPr id="19" name="Text 15"/>
          <p:cNvSpPr/>
          <p:nvPr/>
        </p:nvSpPr>
        <p:spPr>
          <a:xfrm>
            <a:off x="9441775" y="5376505"/>
            <a:ext cx="206573" cy="370284"/>
          </a:xfrm>
          <a:prstGeom prst="rect">
            <a:avLst/>
          </a:prstGeom>
          <a:noFill/>
          <a:ln/>
        </p:spPr>
        <p:txBody>
          <a:bodyPr wrap="none" rtlCol="0" anchor="t"/>
          <a:lstStyle/>
          <a:p>
            <a:pPr algn="ctr" indent="0" marL="0">
              <a:lnSpc>
                <a:spcPts val="2915"/>
              </a:lnSpc>
              <a:buNone/>
            </a:pPr>
            <a:r>
              <a:rPr lang="en-US" sz="2915" dirty="0">
                <a:solidFill>
                  <a:srgbClr val="E2E6E9"/>
                </a:solidFill>
                <a:latin typeface="Asar" pitchFamily="34" charset="0"/>
                <a:ea typeface="Asar" pitchFamily="34" charset="-122"/>
                <a:cs typeface="Asar" pitchFamily="34" charset="-120"/>
              </a:rPr>
              <a:t>4</a:t>
            </a:r>
            <a:endParaRPr lang="en-US" sz="2915" dirty="0"/>
          </a:p>
        </p:txBody>
      </p:sp>
      <p:sp>
        <p:nvSpPr>
          <p:cNvPr id="20" name="Text 16"/>
          <p:cNvSpPr/>
          <p:nvPr/>
        </p:nvSpPr>
        <p:spPr>
          <a:xfrm>
            <a:off x="10069592" y="5283994"/>
            <a:ext cx="3208020"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Learning and Adaptation</a:t>
            </a:r>
            <a:endParaRPr lang="en-US" sz="2429" dirty="0"/>
          </a:p>
        </p:txBody>
      </p:sp>
      <p:sp>
        <p:nvSpPr>
          <p:cNvPr id="21" name="Text 17"/>
          <p:cNvSpPr/>
          <p:nvPr/>
        </p:nvSpPr>
        <p:spPr>
          <a:xfrm>
            <a:off x="10069592" y="5817513"/>
            <a:ext cx="3697129"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AI agents can learn from their experiences and continuously improve their performance over time.</a:t>
            </a:r>
            <a:endParaRPr lang="en-US" sz="1944"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863798" y="2006441"/>
            <a:ext cx="6170771" cy="771287"/>
          </a:xfrm>
          <a:prstGeom prst="rect">
            <a:avLst/>
          </a:prstGeom>
          <a:noFill/>
          <a:ln/>
        </p:spPr>
        <p:txBody>
          <a:bodyPr wrap="none" rtlCol="0" anchor="t"/>
          <a:lstStyle/>
          <a:p>
            <a:pPr indent="0" marL="0">
              <a:lnSpc>
                <a:spcPts val="6074"/>
              </a:lnSpc>
              <a:buNone/>
            </a:pPr>
            <a:r>
              <a:rPr lang="en-US" sz="4859" dirty="0">
                <a:solidFill>
                  <a:srgbClr val="F5F0F0"/>
                </a:solidFill>
                <a:latin typeface="Asar" pitchFamily="34" charset="0"/>
                <a:ea typeface="Asar" pitchFamily="34" charset="-122"/>
                <a:cs typeface="Asar" pitchFamily="34" charset="-120"/>
              </a:rPr>
              <a:t>Types of AI Agents</a:t>
            </a:r>
            <a:endParaRPr lang="en-US" sz="4859" dirty="0"/>
          </a:p>
        </p:txBody>
      </p:sp>
      <p:sp>
        <p:nvSpPr>
          <p:cNvPr id="5" name="Text 2"/>
          <p:cNvSpPr/>
          <p:nvPr/>
        </p:nvSpPr>
        <p:spPr>
          <a:xfrm>
            <a:off x="863798" y="3394710"/>
            <a:ext cx="3085386" cy="385524"/>
          </a:xfrm>
          <a:prstGeom prst="rect">
            <a:avLst/>
          </a:prstGeom>
          <a:noFill/>
          <a:ln/>
        </p:spPr>
        <p:txBody>
          <a:bodyPr wrap="none" rtlCol="0" anchor="t"/>
          <a:lstStyle/>
          <a:p>
            <a:pPr indent="0" marL="0">
              <a:lnSpc>
                <a:spcPts val="3037"/>
              </a:lnSpc>
              <a:buNone/>
            </a:pPr>
            <a:r>
              <a:rPr lang="en-US" sz="2429" dirty="0">
                <a:solidFill>
                  <a:srgbClr val="F5F0F0"/>
                </a:solidFill>
                <a:latin typeface="Asar" pitchFamily="34" charset="0"/>
                <a:ea typeface="Asar" pitchFamily="34" charset="-122"/>
                <a:cs typeface="Asar" pitchFamily="34" charset="-120"/>
              </a:rPr>
              <a:t>Reactive Agents</a:t>
            </a:r>
            <a:endParaRPr lang="en-US" sz="2429" dirty="0"/>
          </a:p>
        </p:txBody>
      </p:sp>
      <p:sp>
        <p:nvSpPr>
          <p:cNvPr id="6" name="Text 3"/>
          <p:cNvSpPr/>
          <p:nvPr/>
        </p:nvSpPr>
        <p:spPr>
          <a:xfrm>
            <a:off x="863798" y="4027051"/>
            <a:ext cx="3898940"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Reactive agents respond to their environment in a stimulus-response manner, without maintaining an internal model of the world.</a:t>
            </a:r>
            <a:endParaRPr lang="en-US" sz="1944" dirty="0"/>
          </a:p>
        </p:txBody>
      </p:sp>
      <p:sp>
        <p:nvSpPr>
          <p:cNvPr id="7" name="Text 4"/>
          <p:cNvSpPr/>
          <p:nvPr/>
        </p:nvSpPr>
        <p:spPr>
          <a:xfrm>
            <a:off x="5372576" y="3394710"/>
            <a:ext cx="3085386" cy="385524"/>
          </a:xfrm>
          <a:prstGeom prst="rect">
            <a:avLst/>
          </a:prstGeom>
          <a:noFill/>
          <a:ln/>
        </p:spPr>
        <p:txBody>
          <a:bodyPr wrap="none" rtlCol="0" anchor="t"/>
          <a:lstStyle/>
          <a:p>
            <a:pPr indent="0" marL="0">
              <a:lnSpc>
                <a:spcPts val="3037"/>
              </a:lnSpc>
              <a:buNone/>
            </a:pPr>
            <a:r>
              <a:rPr lang="en-US" sz="2429" dirty="0">
                <a:solidFill>
                  <a:srgbClr val="F5F0F0"/>
                </a:solidFill>
                <a:latin typeface="Asar" pitchFamily="34" charset="0"/>
                <a:ea typeface="Asar" pitchFamily="34" charset="-122"/>
                <a:cs typeface="Asar" pitchFamily="34" charset="-120"/>
              </a:rPr>
              <a:t>Deliberative Agents</a:t>
            </a:r>
            <a:endParaRPr lang="en-US" sz="2429" dirty="0"/>
          </a:p>
        </p:txBody>
      </p:sp>
      <p:sp>
        <p:nvSpPr>
          <p:cNvPr id="8" name="Text 5"/>
          <p:cNvSpPr/>
          <p:nvPr/>
        </p:nvSpPr>
        <p:spPr>
          <a:xfrm>
            <a:off x="5372576" y="4027051"/>
            <a:ext cx="3898940" cy="1974056"/>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Deliberative agents use reasoning and planning to choose the best course of action to achieve their goals, based on an internal model of the world.</a:t>
            </a:r>
            <a:endParaRPr lang="en-US" sz="1944" dirty="0"/>
          </a:p>
        </p:txBody>
      </p:sp>
      <p:sp>
        <p:nvSpPr>
          <p:cNvPr id="9" name="Text 6"/>
          <p:cNvSpPr/>
          <p:nvPr/>
        </p:nvSpPr>
        <p:spPr>
          <a:xfrm>
            <a:off x="9881354" y="3394710"/>
            <a:ext cx="3085386" cy="385524"/>
          </a:xfrm>
          <a:prstGeom prst="rect">
            <a:avLst/>
          </a:prstGeom>
          <a:noFill/>
          <a:ln/>
        </p:spPr>
        <p:txBody>
          <a:bodyPr wrap="none" rtlCol="0" anchor="t"/>
          <a:lstStyle/>
          <a:p>
            <a:pPr indent="0" marL="0">
              <a:lnSpc>
                <a:spcPts val="3037"/>
              </a:lnSpc>
              <a:buNone/>
            </a:pPr>
            <a:r>
              <a:rPr lang="en-US" sz="2429" dirty="0">
                <a:solidFill>
                  <a:srgbClr val="F5F0F0"/>
                </a:solidFill>
                <a:latin typeface="Asar" pitchFamily="34" charset="0"/>
                <a:ea typeface="Asar" pitchFamily="34" charset="-122"/>
                <a:cs typeface="Asar" pitchFamily="34" charset="-120"/>
              </a:rPr>
              <a:t>Hybrid Agents</a:t>
            </a:r>
            <a:endParaRPr lang="en-US" sz="2429" dirty="0"/>
          </a:p>
        </p:txBody>
      </p:sp>
      <p:sp>
        <p:nvSpPr>
          <p:cNvPr id="10" name="Text 7"/>
          <p:cNvSpPr/>
          <p:nvPr/>
        </p:nvSpPr>
        <p:spPr>
          <a:xfrm>
            <a:off x="9881354" y="4027051"/>
            <a:ext cx="3898940"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Hybrid agents combine elements of both reactive and deliberative agents, using a mix of immediate responses and long-term planning.</a:t>
            </a:r>
            <a:endParaRPr lang="en-US" sz="1944"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07720" y="635556"/>
            <a:ext cx="6051947" cy="721162"/>
          </a:xfrm>
          <a:prstGeom prst="rect">
            <a:avLst/>
          </a:prstGeom>
          <a:noFill/>
          <a:ln/>
        </p:spPr>
        <p:txBody>
          <a:bodyPr wrap="none" rtlCol="0" anchor="t"/>
          <a:lstStyle/>
          <a:p>
            <a:pPr indent="0" marL="0">
              <a:lnSpc>
                <a:spcPts val="5679"/>
              </a:lnSpc>
              <a:buNone/>
            </a:pPr>
            <a:r>
              <a:rPr lang="en-US" sz="4543" dirty="0">
                <a:solidFill>
                  <a:srgbClr val="F5F0F0"/>
                </a:solidFill>
                <a:latin typeface="Asar" pitchFamily="34" charset="0"/>
                <a:ea typeface="Asar" pitchFamily="34" charset="-122"/>
                <a:cs typeface="Asar" pitchFamily="34" charset="-120"/>
              </a:rPr>
              <a:t>Applications of AI Agents</a:t>
            </a:r>
            <a:endParaRPr lang="en-US" sz="4543" dirty="0"/>
          </a:p>
        </p:txBody>
      </p:sp>
      <p:pic>
        <p:nvPicPr>
          <p:cNvPr id="6" name="Image 2" descr="preencoded.png">    </p:cNvPr>
          <p:cNvPicPr>
            <a:picLocks noChangeAspect="1"/>
          </p:cNvPicPr>
          <p:nvPr/>
        </p:nvPicPr>
        <p:blipFill>
          <a:blip r:embed="rId3"/>
          <a:stretch>
            <a:fillRect/>
          </a:stretch>
        </p:blipFill>
        <p:spPr>
          <a:xfrm>
            <a:off x="807720" y="1702832"/>
            <a:ext cx="576977" cy="576977"/>
          </a:xfrm>
          <a:prstGeom prst="rect">
            <a:avLst/>
          </a:prstGeom>
        </p:spPr>
      </p:pic>
      <p:sp>
        <p:nvSpPr>
          <p:cNvPr id="7" name="Text 2"/>
          <p:cNvSpPr/>
          <p:nvPr/>
        </p:nvSpPr>
        <p:spPr>
          <a:xfrm>
            <a:off x="807720" y="2510552"/>
            <a:ext cx="2885003" cy="360521"/>
          </a:xfrm>
          <a:prstGeom prst="rect">
            <a:avLst/>
          </a:prstGeom>
          <a:noFill/>
          <a:ln/>
        </p:spPr>
        <p:txBody>
          <a:bodyPr wrap="none" rtlCol="0" anchor="t"/>
          <a:lstStyle/>
          <a:p>
            <a:pPr algn="l" indent="0" marL="0">
              <a:lnSpc>
                <a:spcPts val="2840"/>
              </a:lnSpc>
              <a:buNone/>
            </a:pPr>
            <a:r>
              <a:rPr lang="en-US" sz="2272" dirty="0">
                <a:solidFill>
                  <a:srgbClr val="E2E6E9"/>
                </a:solidFill>
                <a:latin typeface="Asar" pitchFamily="34" charset="0"/>
                <a:ea typeface="Asar" pitchFamily="34" charset="-122"/>
                <a:cs typeface="Asar" pitchFamily="34" charset="-120"/>
              </a:rPr>
              <a:t>Robotics</a:t>
            </a:r>
            <a:endParaRPr lang="en-US" sz="2272" dirty="0"/>
          </a:p>
        </p:txBody>
      </p:sp>
      <p:sp>
        <p:nvSpPr>
          <p:cNvPr id="8" name="Text 3"/>
          <p:cNvSpPr/>
          <p:nvPr/>
        </p:nvSpPr>
        <p:spPr>
          <a:xfrm>
            <a:off x="807720" y="3009543"/>
            <a:ext cx="4505563" cy="1477328"/>
          </a:xfrm>
          <a:prstGeom prst="rect">
            <a:avLst/>
          </a:prstGeom>
          <a:noFill/>
          <a:ln/>
        </p:spPr>
        <p:txBody>
          <a:bodyPr wrap="square" rtlCol="0" anchor="t"/>
          <a:lstStyle/>
          <a:p>
            <a:pPr algn="l" indent="0" marL="0">
              <a:lnSpc>
                <a:spcPts val="2908"/>
              </a:lnSpc>
              <a:buNone/>
            </a:pPr>
            <a:r>
              <a:rPr lang="en-US" sz="1817" dirty="0">
                <a:solidFill>
                  <a:srgbClr val="E2E6E9"/>
                </a:solidFill>
                <a:latin typeface="Asar" pitchFamily="34" charset="0"/>
                <a:ea typeface="Asar" pitchFamily="34" charset="-122"/>
                <a:cs typeface="Asar" pitchFamily="34" charset="-120"/>
              </a:rPr>
              <a:t>AI agents are used in autonomous and semi-autonomous robots to control their movement, decision-making, and interaction with the environment.</a:t>
            </a:r>
            <a:endParaRPr lang="en-US" sz="1817" dirty="0"/>
          </a:p>
        </p:txBody>
      </p:sp>
      <p:pic>
        <p:nvPicPr>
          <p:cNvPr id="9" name="Image 3" descr="preencoded.png">    </p:cNvPr>
          <p:cNvPicPr>
            <a:picLocks noChangeAspect="1"/>
          </p:cNvPicPr>
          <p:nvPr/>
        </p:nvPicPr>
        <p:blipFill>
          <a:blip r:embed="rId4"/>
          <a:stretch>
            <a:fillRect/>
          </a:stretch>
        </p:blipFill>
        <p:spPr>
          <a:xfrm>
            <a:off x="5659398" y="1702832"/>
            <a:ext cx="576977" cy="576977"/>
          </a:xfrm>
          <a:prstGeom prst="rect">
            <a:avLst/>
          </a:prstGeom>
        </p:spPr>
      </p:pic>
      <p:sp>
        <p:nvSpPr>
          <p:cNvPr id="10" name="Text 4"/>
          <p:cNvSpPr/>
          <p:nvPr/>
        </p:nvSpPr>
        <p:spPr>
          <a:xfrm>
            <a:off x="5659398" y="2510552"/>
            <a:ext cx="2885003" cy="360521"/>
          </a:xfrm>
          <a:prstGeom prst="rect">
            <a:avLst/>
          </a:prstGeom>
          <a:noFill/>
          <a:ln/>
        </p:spPr>
        <p:txBody>
          <a:bodyPr wrap="none" rtlCol="0" anchor="t"/>
          <a:lstStyle/>
          <a:p>
            <a:pPr algn="l" indent="0" marL="0">
              <a:lnSpc>
                <a:spcPts val="2840"/>
              </a:lnSpc>
              <a:buNone/>
            </a:pPr>
            <a:r>
              <a:rPr lang="en-US" sz="2272" dirty="0">
                <a:solidFill>
                  <a:srgbClr val="E2E6E9"/>
                </a:solidFill>
                <a:latin typeface="Asar" pitchFamily="34" charset="0"/>
                <a:ea typeface="Asar" pitchFamily="34" charset="-122"/>
                <a:cs typeface="Asar" pitchFamily="34" charset="-120"/>
              </a:rPr>
              <a:t>Information Retrieval</a:t>
            </a:r>
            <a:endParaRPr lang="en-US" sz="2272" dirty="0"/>
          </a:p>
        </p:txBody>
      </p:sp>
      <p:sp>
        <p:nvSpPr>
          <p:cNvPr id="11" name="Text 5"/>
          <p:cNvSpPr/>
          <p:nvPr/>
        </p:nvSpPr>
        <p:spPr>
          <a:xfrm>
            <a:off x="5659398" y="3009543"/>
            <a:ext cx="4505682" cy="1107996"/>
          </a:xfrm>
          <a:prstGeom prst="rect">
            <a:avLst/>
          </a:prstGeom>
          <a:noFill/>
          <a:ln/>
        </p:spPr>
        <p:txBody>
          <a:bodyPr wrap="square" rtlCol="0" anchor="t"/>
          <a:lstStyle/>
          <a:p>
            <a:pPr algn="l" indent="0" marL="0">
              <a:lnSpc>
                <a:spcPts val="2908"/>
              </a:lnSpc>
              <a:buNone/>
            </a:pPr>
            <a:r>
              <a:rPr lang="en-US" sz="1817" dirty="0">
                <a:solidFill>
                  <a:srgbClr val="E2E6E9"/>
                </a:solidFill>
                <a:latin typeface="Asar" pitchFamily="34" charset="0"/>
                <a:ea typeface="Asar" pitchFamily="34" charset="-122"/>
                <a:cs typeface="Asar" pitchFamily="34" charset="-120"/>
              </a:rPr>
              <a:t>AI agents are employed in search engines and personal assistants to understand user queries and provide relevant information.</a:t>
            </a:r>
            <a:endParaRPr lang="en-US" sz="1817" dirty="0"/>
          </a:p>
        </p:txBody>
      </p:sp>
      <p:pic>
        <p:nvPicPr>
          <p:cNvPr id="12" name="Image 4" descr="preencoded.png">    </p:cNvPr>
          <p:cNvPicPr>
            <a:picLocks noChangeAspect="1"/>
          </p:cNvPicPr>
          <p:nvPr/>
        </p:nvPicPr>
        <p:blipFill>
          <a:blip r:embed="rId5"/>
          <a:stretch>
            <a:fillRect/>
          </a:stretch>
        </p:blipFill>
        <p:spPr>
          <a:xfrm>
            <a:off x="807720" y="5179219"/>
            <a:ext cx="576977" cy="576977"/>
          </a:xfrm>
          <a:prstGeom prst="rect">
            <a:avLst/>
          </a:prstGeom>
        </p:spPr>
      </p:pic>
      <p:sp>
        <p:nvSpPr>
          <p:cNvPr id="13" name="Text 6"/>
          <p:cNvSpPr/>
          <p:nvPr/>
        </p:nvSpPr>
        <p:spPr>
          <a:xfrm>
            <a:off x="807720" y="5986939"/>
            <a:ext cx="2885003" cy="360521"/>
          </a:xfrm>
          <a:prstGeom prst="rect">
            <a:avLst/>
          </a:prstGeom>
          <a:noFill/>
          <a:ln/>
        </p:spPr>
        <p:txBody>
          <a:bodyPr wrap="none" rtlCol="0" anchor="t"/>
          <a:lstStyle/>
          <a:p>
            <a:pPr algn="l" indent="0" marL="0">
              <a:lnSpc>
                <a:spcPts val="2840"/>
              </a:lnSpc>
              <a:buNone/>
            </a:pPr>
            <a:r>
              <a:rPr lang="en-US" sz="2272" dirty="0">
                <a:solidFill>
                  <a:srgbClr val="E2E6E9"/>
                </a:solidFill>
                <a:latin typeface="Asar" pitchFamily="34" charset="0"/>
                <a:ea typeface="Asar" pitchFamily="34" charset="-122"/>
                <a:cs typeface="Asar" pitchFamily="34" charset="-120"/>
              </a:rPr>
              <a:t>Network Management</a:t>
            </a:r>
            <a:endParaRPr lang="en-US" sz="2272" dirty="0"/>
          </a:p>
        </p:txBody>
      </p:sp>
      <p:sp>
        <p:nvSpPr>
          <p:cNvPr id="14" name="Text 7"/>
          <p:cNvSpPr/>
          <p:nvPr/>
        </p:nvSpPr>
        <p:spPr>
          <a:xfrm>
            <a:off x="807720" y="6485930"/>
            <a:ext cx="4505563" cy="1107996"/>
          </a:xfrm>
          <a:prstGeom prst="rect">
            <a:avLst/>
          </a:prstGeom>
          <a:noFill/>
          <a:ln/>
        </p:spPr>
        <p:txBody>
          <a:bodyPr wrap="square" rtlCol="0" anchor="t"/>
          <a:lstStyle/>
          <a:p>
            <a:pPr algn="l" indent="0" marL="0">
              <a:lnSpc>
                <a:spcPts val="2908"/>
              </a:lnSpc>
              <a:buNone/>
            </a:pPr>
            <a:r>
              <a:rPr lang="en-US" sz="1817" dirty="0">
                <a:solidFill>
                  <a:srgbClr val="E2E6E9"/>
                </a:solidFill>
                <a:latin typeface="Asar" pitchFamily="34" charset="0"/>
                <a:ea typeface="Asar" pitchFamily="34" charset="-122"/>
                <a:cs typeface="Asar" pitchFamily="34" charset="-120"/>
              </a:rPr>
              <a:t>AI agents can be used to monitor, analyze, and optimize the performance of complex computer networks.</a:t>
            </a:r>
            <a:endParaRPr lang="en-US" sz="1817" dirty="0"/>
          </a:p>
        </p:txBody>
      </p:sp>
      <p:pic>
        <p:nvPicPr>
          <p:cNvPr id="15" name="Image 5" descr="preencoded.png">    </p:cNvPr>
          <p:cNvPicPr>
            <a:picLocks noChangeAspect="1"/>
          </p:cNvPicPr>
          <p:nvPr/>
        </p:nvPicPr>
        <p:blipFill>
          <a:blip r:embed="rId6"/>
          <a:stretch>
            <a:fillRect/>
          </a:stretch>
        </p:blipFill>
        <p:spPr>
          <a:xfrm>
            <a:off x="5659398" y="5179219"/>
            <a:ext cx="576977" cy="576977"/>
          </a:xfrm>
          <a:prstGeom prst="rect">
            <a:avLst/>
          </a:prstGeom>
        </p:spPr>
      </p:pic>
      <p:sp>
        <p:nvSpPr>
          <p:cNvPr id="16" name="Text 8"/>
          <p:cNvSpPr/>
          <p:nvPr/>
        </p:nvSpPr>
        <p:spPr>
          <a:xfrm>
            <a:off x="5659398" y="5986939"/>
            <a:ext cx="3038475" cy="360521"/>
          </a:xfrm>
          <a:prstGeom prst="rect">
            <a:avLst/>
          </a:prstGeom>
          <a:noFill/>
          <a:ln/>
        </p:spPr>
        <p:txBody>
          <a:bodyPr wrap="none" rtlCol="0" anchor="t"/>
          <a:lstStyle/>
          <a:p>
            <a:pPr algn="l" indent="0" marL="0">
              <a:lnSpc>
                <a:spcPts val="2840"/>
              </a:lnSpc>
              <a:buNone/>
            </a:pPr>
            <a:r>
              <a:rPr lang="en-US" sz="2272" dirty="0">
                <a:solidFill>
                  <a:srgbClr val="E2E6E9"/>
                </a:solidFill>
                <a:latin typeface="Asar" pitchFamily="34" charset="0"/>
                <a:ea typeface="Asar" pitchFamily="34" charset="-122"/>
                <a:cs typeface="Asar" pitchFamily="34" charset="-120"/>
              </a:rPr>
              <a:t>Smart Home Automation</a:t>
            </a:r>
            <a:endParaRPr lang="en-US" sz="2272" dirty="0"/>
          </a:p>
        </p:txBody>
      </p:sp>
      <p:sp>
        <p:nvSpPr>
          <p:cNvPr id="17" name="Text 9"/>
          <p:cNvSpPr/>
          <p:nvPr/>
        </p:nvSpPr>
        <p:spPr>
          <a:xfrm>
            <a:off x="5659398" y="6485930"/>
            <a:ext cx="4505682" cy="1107996"/>
          </a:xfrm>
          <a:prstGeom prst="rect">
            <a:avLst/>
          </a:prstGeom>
          <a:noFill/>
          <a:ln/>
        </p:spPr>
        <p:txBody>
          <a:bodyPr wrap="square" rtlCol="0" anchor="t"/>
          <a:lstStyle/>
          <a:p>
            <a:pPr algn="l" indent="0" marL="0">
              <a:lnSpc>
                <a:spcPts val="2908"/>
              </a:lnSpc>
              <a:buNone/>
            </a:pPr>
            <a:r>
              <a:rPr lang="en-US" sz="1817" dirty="0">
                <a:solidFill>
                  <a:srgbClr val="E2E6E9"/>
                </a:solidFill>
                <a:latin typeface="Asar" pitchFamily="34" charset="0"/>
                <a:ea typeface="Asar" pitchFamily="34" charset="-122"/>
                <a:cs typeface="Asar" pitchFamily="34" charset="-120"/>
              </a:rPr>
              <a:t>AI agents can be integrated into smart home systems to automate various tasks and optimize energy usage.</a:t>
            </a:r>
            <a:endParaRPr lang="en-US" sz="1817" dirty="0"/>
          </a:p>
        </p:txBody>
      </p:sp>
      <p:pic>
        <p:nvPicPr>
          <p:cNvPr id="18" name="Image 6" descr="preencoded.png">
            <a:hlinkClick r:id="rId8" tooltip=""/>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32219"/>
          </a:xfrm>
          <a:prstGeom prst="rect">
            <a:avLst/>
          </a:prstGeom>
        </p:spPr>
      </p:pic>
      <p:sp>
        <p:nvSpPr>
          <p:cNvPr id="5" name="Text 1"/>
          <p:cNvSpPr/>
          <p:nvPr/>
        </p:nvSpPr>
        <p:spPr>
          <a:xfrm>
            <a:off x="4501872" y="663416"/>
            <a:ext cx="6031111" cy="753904"/>
          </a:xfrm>
          <a:prstGeom prst="rect">
            <a:avLst/>
          </a:prstGeom>
          <a:noFill/>
          <a:ln/>
        </p:spPr>
        <p:txBody>
          <a:bodyPr wrap="none" rtlCol="0" anchor="t"/>
          <a:lstStyle/>
          <a:p>
            <a:pPr indent="0" marL="0">
              <a:lnSpc>
                <a:spcPts val="5936"/>
              </a:lnSpc>
              <a:buNone/>
            </a:pPr>
            <a:r>
              <a:rPr lang="en-US" sz="4749" dirty="0">
                <a:solidFill>
                  <a:srgbClr val="F5F0F0"/>
                </a:solidFill>
                <a:latin typeface="Asar" pitchFamily="34" charset="0"/>
                <a:ea typeface="Asar" pitchFamily="34" charset="-122"/>
                <a:cs typeface="Asar" pitchFamily="34" charset="-120"/>
              </a:rPr>
              <a:t>Benefits of AI Agents</a:t>
            </a:r>
            <a:endParaRPr lang="en-US" sz="4749" dirty="0"/>
          </a:p>
        </p:txBody>
      </p:sp>
      <p:pic>
        <p:nvPicPr>
          <p:cNvPr id="6" name="Image 2" descr="preencoded.png">    </p:cNvPr>
          <p:cNvPicPr>
            <a:picLocks noChangeAspect="1"/>
          </p:cNvPicPr>
          <p:nvPr/>
        </p:nvPicPr>
        <p:blipFill>
          <a:blip r:embed="rId3"/>
          <a:stretch>
            <a:fillRect/>
          </a:stretch>
        </p:blipFill>
        <p:spPr>
          <a:xfrm>
            <a:off x="4501872" y="1779151"/>
            <a:ext cx="1206222" cy="1929884"/>
          </a:xfrm>
          <a:prstGeom prst="rect">
            <a:avLst/>
          </a:prstGeom>
        </p:spPr>
      </p:pic>
      <p:sp>
        <p:nvSpPr>
          <p:cNvPr id="7" name="Text 2"/>
          <p:cNvSpPr/>
          <p:nvPr/>
        </p:nvSpPr>
        <p:spPr>
          <a:xfrm>
            <a:off x="6069925" y="2020372"/>
            <a:ext cx="3015496" cy="376952"/>
          </a:xfrm>
          <a:prstGeom prst="rect">
            <a:avLst/>
          </a:prstGeom>
          <a:noFill/>
          <a:ln/>
        </p:spPr>
        <p:txBody>
          <a:bodyPr wrap="none" rtlCol="0" anchor="t"/>
          <a:lstStyle/>
          <a:p>
            <a:pPr algn="l" indent="0" marL="0">
              <a:lnSpc>
                <a:spcPts val="2968"/>
              </a:lnSpc>
              <a:buNone/>
            </a:pPr>
            <a:r>
              <a:rPr lang="en-US" sz="2374" dirty="0">
                <a:solidFill>
                  <a:srgbClr val="E2E6E9"/>
                </a:solidFill>
                <a:latin typeface="Asar" pitchFamily="34" charset="0"/>
                <a:ea typeface="Asar" pitchFamily="34" charset="-122"/>
                <a:cs typeface="Asar" pitchFamily="34" charset="-120"/>
              </a:rPr>
              <a:t>Efficiency</a:t>
            </a:r>
            <a:endParaRPr lang="en-US" sz="2374" dirty="0"/>
          </a:p>
        </p:txBody>
      </p:sp>
      <p:sp>
        <p:nvSpPr>
          <p:cNvPr id="8" name="Text 3"/>
          <p:cNvSpPr/>
          <p:nvPr/>
        </p:nvSpPr>
        <p:spPr>
          <a:xfrm>
            <a:off x="6069925" y="2541984"/>
            <a:ext cx="7716202" cy="771763"/>
          </a:xfrm>
          <a:prstGeom prst="rect">
            <a:avLst/>
          </a:prstGeom>
          <a:noFill/>
          <a:ln/>
        </p:spPr>
        <p:txBody>
          <a:bodyPr wrap="square" rtlCol="0" anchor="t"/>
          <a:lstStyle/>
          <a:p>
            <a:pPr algn="l" indent="0" marL="0">
              <a:lnSpc>
                <a:spcPts val="3039"/>
              </a:lnSpc>
              <a:buNone/>
            </a:pPr>
            <a:r>
              <a:rPr lang="en-US" sz="1900" dirty="0">
                <a:solidFill>
                  <a:srgbClr val="E2E6E9"/>
                </a:solidFill>
                <a:latin typeface="Asar" pitchFamily="34" charset="0"/>
                <a:ea typeface="Asar" pitchFamily="34" charset="-122"/>
                <a:cs typeface="Asar" pitchFamily="34" charset="-120"/>
              </a:rPr>
              <a:t>AI agents can perform tasks faster and more consistently than humans, improving productivity and reducing errors.</a:t>
            </a:r>
            <a:endParaRPr lang="en-US" sz="1900" dirty="0"/>
          </a:p>
        </p:txBody>
      </p:sp>
      <p:pic>
        <p:nvPicPr>
          <p:cNvPr id="9" name="Image 3" descr="preencoded.png">    </p:cNvPr>
          <p:cNvPicPr>
            <a:picLocks noChangeAspect="1"/>
          </p:cNvPicPr>
          <p:nvPr/>
        </p:nvPicPr>
        <p:blipFill>
          <a:blip r:embed="rId4"/>
          <a:stretch>
            <a:fillRect/>
          </a:stretch>
        </p:blipFill>
        <p:spPr>
          <a:xfrm>
            <a:off x="4501872" y="3709035"/>
            <a:ext cx="1206222" cy="1929884"/>
          </a:xfrm>
          <a:prstGeom prst="rect">
            <a:avLst/>
          </a:prstGeom>
        </p:spPr>
      </p:pic>
      <p:sp>
        <p:nvSpPr>
          <p:cNvPr id="10" name="Text 4"/>
          <p:cNvSpPr/>
          <p:nvPr/>
        </p:nvSpPr>
        <p:spPr>
          <a:xfrm>
            <a:off x="6069925" y="3950256"/>
            <a:ext cx="3015496" cy="376952"/>
          </a:xfrm>
          <a:prstGeom prst="rect">
            <a:avLst/>
          </a:prstGeom>
          <a:noFill/>
          <a:ln/>
        </p:spPr>
        <p:txBody>
          <a:bodyPr wrap="none" rtlCol="0" anchor="t"/>
          <a:lstStyle/>
          <a:p>
            <a:pPr algn="l" indent="0" marL="0">
              <a:lnSpc>
                <a:spcPts val="2968"/>
              </a:lnSpc>
              <a:buNone/>
            </a:pPr>
            <a:r>
              <a:rPr lang="en-US" sz="2374" dirty="0">
                <a:solidFill>
                  <a:srgbClr val="E2E6E9"/>
                </a:solidFill>
                <a:latin typeface="Asar" pitchFamily="34" charset="0"/>
                <a:ea typeface="Asar" pitchFamily="34" charset="-122"/>
                <a:cs typeface="Asar" pitchFamily="34" charset="-120"/>
              </a:rPr>
              <a:t>Flexibility</a:t>
            </a:r>
            <a:endParaRPr lang="en-US" sz="2374" dirty="0"/>
          </a:p>
        </p:txBody>
      </p:sp>
      <p:sp>
        <p:nvSpPr>
          <p:cNvPr id="11" name="Text 5"/>
          <p:cNvSpPr/>
          <p:nvPr/>
        </p:nvSpPr>
        <p:spPr>
          <a:xfrm>
            <a:off x="6069925" y="4471868"/>
            <a:ext cx="7716202" cy="771763"/>
          </a:xfrm>
          <a:prstGeom prst="rect">
            <a:avLst/>
          </a:prstGeom>
          <a:noFill/>
          <a:ln/>
        </p:spPr>
        <p:txBody>
          <a:bodyPr wrap="square" rtlCol="0" anchor="t"/>
          <a:lstStyle/>
          <a:p>
            <a:pPr algn="l" indent="0" marL="0">
              <a:lnSpc>
                <a:spcPts val="3039"/>
              </a:lnSpc>
              <a:buNone/>
            </a:pPr>
            <a:r>
              <a:rPr lang="en-US" sz="1900" dirty="0">
                <a:solidFill>
                  <a:srgbClr val="E2E6E9"/>
                </a:solidFill>
                <a:latin typeface="Asar" pitchFamily="34" charset="0"/>
                <a:ea typeface="Asar" pitchFamily="34" charset="-122"/>
                <a:cs typeface="Asar" pitchFamily="34" charset="-120"/>
              </a:rPr>
              <a:t>AI agents can adapt to changing environments and handle complex, dynamic tasks that would be challenging for humans.</a:t>
            </a:r>
            <a:endParaRPr lang="en-US" sz="1900" dirty="0"/>
          </a:p>
        </p:txBody>
      </p:sp>
      <p:pic>
        <p:nvPicPr>
          <p:cNvPr id="12" name="Image 4" descr="preencoded.png">    </p:cNvPr>
          <p:cNvPicPr>
            <a:picLocks noChangeAspect="1"/>
          </p:cNvPicPr>
          <p:nvPr/>
        </p:nvPicPr>
        <p:blipFill>
          <a:blip r:embed="rId5"/>
          <a:stretch>
            <a:fillRect/>
          </a:stretch>
        </p:blipFill>
        <p:spPr>
          <a:xfrm>
            <a:off x="4501872" y="5638919"/>
            <a:ext cx="1206222" cy="1929884"/>
          </a:xfrm>
          <a:prstGeom prst="rect">
            <a:avLst/>
          </a:prstGeom>
        </p:spPr>
      </p:pic>
      <p:sp>
        <p:nvSpPr>
          <p:cNvPr id="13" name="Text 6"/>
          <p:cNvSpPr/>
          <p:nvPr/>
        </p:nvSpPr>
        <p:spPr>
          <a:xfrm>
            <a:off x="6069925" y="5880140"/>
            <a:ext cx="3015496" cy="376952"/>
          </a:xfrm>
          <a:prstGeom prst="rect">
            <a:avLst/>
          </a:prstGeom>
          <a:noFill/>
          <a:ln/>
        </p:spPr>
        <p:txBody>
          <a:bodyPr wrap="none" rtlCol="0" anchor="t"/>
          <a:lstStyle/>
          <a:p>
            <a:pPr algn="l" indent="0" marL="0">
              <a:lnSpc>
                <a:spcPts val="2968"/>
              </a:lnSpc>
              <a:buNone/>
            </a:pPr>
            <a:r>
              <a:rPr lang="en-US" sz="2374" dirty="0">
                <a:solidFill>
                  <a:srgbClr val="E2E6E9"/>
                </a:solidFill>
                <a:latin typeface="Asar" pitchFamily="34" charset="0"/>
                <a:ea typeface="Asar" pitchFamily="34" charset="-122"/>
                <a:cs typeface="Asar" pitchFamily="34" charset="-120"/>
              </a:rPr>
              <a:t>Scalability</a:t>
            </a:r>
            <a:endParaRPr lang="en-US" sz="2374" dirty="0"/>
          </a:p>
        </p:txBody>
      </p:sp>
      <p:sp>
        <p:nvSpPr>
          <p:cNvPr id="14" name="Text 7"/>
          <p:cNvSpPr/>
          <p:nvPr/>
        </p:nvSpPr>
        <p:spPr>
          <a:xfrm>
            <a:off x="6069925" y="6401753"/>
            <a:ext cx="7716202" cy="771763"/>
          </a:xfrm>
          <a:prstGeom prst="rect">
            <a:avLst/>
          </a:prstGeom>
          <a:noFill/>
          <a:ln/>
        </p:spPr>
        <p:txBody>
          <a:bodyPr wrap="square" rtlCol="0" anchor="t"/>
          <a:lstStyle/>
          <a:p>
            <a:pPr algn="l" indent="0" marL="0">
              <a:lnSpc>
                <a:spcPts val="3039"/>
              </a:lnSpc>
              <a:buNone/>
            </a:pPr>
            <a:r>
              <a:rPr lang="en-US" sz="1900" dirty="0">
                <a:solidFill>
                  <a:srgbClr val="E2E6E9"/>
                </a:solidFill>
                <a:latin typeface="Asar" pitchFamily="34" charset="0"/>
                <a:ea typeface="Asar" pitchFamily="34" charset="-122"/>
                <a:cs typeface="Asar" pitchFamily="34" charset="-120"/>
              </a:rPr>
              <a:t>AI agents can be replicated and deployed at scale, allowing for the automation of large-scale operations.</a:t>
            </a:r>
            <a:endParaRPr lang="en-US" sz="190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521398" y="783788"/>
            <a:ext cx="9111020" cy="771287"/>
          </a:xfrm>
          <a:prstGeom prst="rect">
            <a:avLst/>
          </a:prstGeom>
          <a:noFill/>
          <a:ln/>
        </p:spPr>
        <p:txBody>
          <a:bodyPr wrap="none" rtlCol="0" anchor="t"/>
          <a:lstStyle/>
          <a:p>
            <a:pPr indent="0" marL="0">
              <a:lnSpc>
                <a:spcPts val="6074"/>
              </a:lnSpc>
              <a:buNone/>
            </a:pPr>
            <a:r>
              <a:rPr lang="en-US" sz="4859" dirty="0">
                <a:solidFill>
                  <a:srgbClr val="F5F0F0"/>
                </a:solidFill>
                <a:latin typeface="Asar" pitchFamily="34" charset="0"/>
                <a:ea typeface="Asar" pitchFamily="34" charset="-122"/>
                <a:cs typeface="Asar" pitchFamily="34" charset="-120"/>
              </a:rPr>
              <a:t>Challenges in Developing AI Agents</a:t>
            </a:r>
            <a:endParaRPr lang="en-US" sz="4859" dirty="0"/>
          </a:p>
        </p:txBody>
      </p:sp>
      <p:sp>
        <p:nvSpPr>
          <p:cNvPr id="6" name="Shape 2"/>
          <p:cNvSpPr/>
          <p:nvPr/>
        </p:nvSpPr>
        <p:spPr>
          <a:xfrm>
            <a:off x="4521398" y="1925241"/>
            <a:ext cx="4499253" cy="2636877"/>
          </a:xfrm>
          <a:prstGeom prst="roundRect">
            <a:avLst>
              <a:gd name="adj" fmla="val 3932"/>
            </a:avLst>
          </a:prstGeom>
          <a:solidFill>
            <a:srgbClr val="003180"/>
          </a:solidFill>
          <a:ln w="15240">
            <a:solidFill>
              <a:srgbClr val="194A99"/>
            </a:solidFill>
            <a:prstDash val="solid"/>
          </a:ln>
        </p:spPr>
      </p:sp>
      <p:sp>
        <p:nvSpPr>
          <p:cNvPr id="7" name="Text 3"/>
          <p:cNvSpPr/>
          <p:nvPr/>
        </p:nvSpPr>
        <p:spPr>
          <a:xfrm>
            <a:off x="4783455" y="2187297"/>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Complexity</a:t>
            </a:r>
            <a:endParaRPr lang="en-US" sz="2429" dirty="0"/>
          </a:p>
        </p:txBody>
      </p:sp>
      <p:sp>
        <p:nvSpPr>
          <p:cNvPr id="8" name="Text 4"/>
          <p:cNvSpPr/>
          <p:nvPr/>
        </p:nvSpPr>
        <p:spPr>
          <a:xfrm>
            <a:off x="4783455" y="2720816"/>
            <a:ext cx="3975140"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Designing AI agents that can effectively perceive, reason, and act in complex, real-world environments is a significant challenge.</a:t>
            </a:r>
            <a:endParaRPr lang="en-US" sz="1944" dirty="0"/>
          </a:p>
        </p:txBody>
      </p:sp>
      <p:sp>
        <p:nvSpPr>
          <p:cNvPr id="9" name="Shape 5"/>
          <p:cNvSpPr/>
          <p:nvPr/>
        </p:nvSpPr>
        <p:spPr>
          <a:xfrm>
            <a:off x="9267468" y="1925241"/>
            <a:ext cx="4499253" cy="2636877"/>
          </a:xfrm>
          <a:prstGeom prst="roundRect">
            <a:avLst>
              <a:gd name="adj" fmla="val 3932"/>
            </a:avLst>
          </a:prstGeom>
          <a:solidFill>
            <a:srgbClr val="003180"/>
          </a:solidFill>
          <a:ln w="15240">
            <a:solidFill>
              <a:srgbClr val="194A99"/>
            </a:solidFill>
            <a:prstDash val="solid"/>
          </a:ln>
        </p:spPr>
      </p:sp>
      <p:sp>
        <p:nvSpPr>
          <p:cNvPr id="10" name="Text 6"/>
          <p:cNvSpPr/>
          <p:nvPr/>
        </p:nvSpPr>
        <p:spPr>
          <a:xfrm>
            <a:off x="9529524" y="2187297"/>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Transparency</a:t>
            </a:r>
            <a:endParaRPr lang="en-US" sz="2429" dirty="0"/>
          </a:p>
        </p:txBody>
      </p:sp>
      <p:sp>
        <p:nvSpPr>
          <p:cNvPr id="11" name="Text 7"/>
          <p:cNvSpPr/>
          <p:nvPr/>
        </p:nvSpPr>
        <p:spPr>
          <a:xfrm>
            <a:off x="9529524" y="2720816"/>
            <a:ext cx="3975140"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Ensuring that AI agents' decision-making processes are transparent and accountable is crucial for building trust and acceptance.</a:t>
            </a:r>
            <a:endParaRPr lang="en-US" sz="1944" dirty="0"/>
          </a:p>
        </p:txBody>
      </p:sp>
      <p:sp>
        <p:nvSpPr>
          <p:cNvPr id="12" name="Shape 8"/>
          <p:cNvSpPr/>
          <p:nvPr/>
        </p:nvSpPr>
        <p:spPr>
          <a:xfrm>
            <a:off x="4521398" y="4808934"/>
            <a:ext cx="4499253" cy="2636877"/>
          </a:xfrm>
          <a:prstGeom prst="roundRect">
            <a:avLst>
              <a:gd name="adj" fmla="val 3932"/>
            </a:avLst>
          </a:prstGeom>
          <a:solidFill>
            <a:srgbClr val="003180"/>
          </a:solidFill>
          <a:ln w="15240">
            <a:solidFill>
              <a:srgbClr val="194A99"/>
            </a:solidFill>
            <a:prstDash val="solid"/>
          </a:ln>
        </p:spPr>
      </p:sp>
      <p:sp>
        <p:nvSpPr>
          <p:cNvPr id="13" name="Text 9"/>
          <p:cNvSpPr/>
          <p:nvPr/>
        </p:nvSpPr>
        <p:spPr>
          <a:xfrm>
            <a:off x="4783455" y="5070991"/>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Safety and Ethics</a:t>
            </a:r>
            <a:endParaRPr lang="en-US" sz="2429" dirty="0"/>
          </a:p>
        </p:txBody>
      </p:sp>
      <p:sp>
        <p:nvSpPr>
          <p:cNvPr id="14" name="Text 10"/>
          <p:cNvSpPr/>
          <p:nvPr/>
        </p:nvSpPr>
        <p:spPr>
          <a:xfrm>
            <a:off x="4783455" y="5604510"/>
            <a:ext cx="3975140" cy="1184434"/>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Developing AI agents that behave in a safe, ethical, and socially responsible manner is a critical concern.</a:t>
            </a:r>
            <a:endParaRPr lang="en-US" sz="1944" dirty="0"/>
          </a:p>
        </p:txBody>
      </p:sp>
      <p:sp>
        <p:nvSpPr>
          <p:cNvPr id="15" name="Shape 11"/>
          <p:cNvSpPr/>
          <p:nvPr/>
        </p:nvSpPr>
        <p:spPr>
          <a:xfrm>
            <a:off x="9267468" y="4808934"/>
            <a:ext cx="4499253" cy="2636877"/>
          </a:xfrm>
          <a:prstGeom prst="roundRect">
            <a:avLst>
              <a:gd name="adj" fmla="val 3932"/>
            </a:avLst>
          </a:prstGeom>
          <a:solidFill>
            <a:srgbClr val="003180"/>
          </a:solidFill>
          <a:ln w="15240">
            <a:solidFill>
              <a:srgbClr val="194A99"/>
            </a:solidFill>
            <a:prstDash val="solid"/>
          </a:ln>
        </p:spPr>
      </p:sp>
      <p:sp>
        <p:nvSpPr>
          <p:cNvPr id="16" name="Text 12"/>
          <p:cNvSpPr/>
          <p:nvPr/>
        </p:nvSpPr>
        <p:spPr>
          <a:xfrm>
            <a:off x="9529524" y="5070991"/>
            <a:ext cx="3085386" cy="385524"/>
          </a:xfrm>
          <a:prstGeom prst="rect">
            <a:avLst/>
          </a:prstGeom>
          <a:noFill/>
          <a:ln/>
        </p:spPr>
        <p:txBody>
          <a:bodyPr wrap="none" rtlCol="0" anchor="t"/>
          <a:lstStyle/>
          <a:p>
            <a:pPr indent="0" marL="0">
              <a:lnSpc>
                <a:spcPts val="3037"/>
              </a:lnSpc>
              <a:buNone/>
            </a:pPr>
            <a:r>
              <a:rPr lang="en-US" sz="2429" dirty="0">
                <a:solidFill>
                  <a:srgbClr val="E2E6E9"/>
                </a:solidFill>
                <a:latin typeface="Asar" pitchFamily="34" charset="0"/>
                <a:ea typeface="Asar" pitchFamily="34" charset="-122"/>
                <a:cs typeface="Asar" pitchFamily="34" charset="-120"/>
              </a:rPr>
              <a:t>Data Acquisition</a:t>
            </a:r>
            <a:endParaRPr lang="en-US" sz="2429" dirty="0"/>
          </a:p>
        </p:txBody>
      </p:sp>
      <p:sp>
        <p:nvSpPr>
          <p:cNvPr id="17" name="Text 13"/>
          <p:cNvSpPr/>
          <p:nvPr/>
        </p:nvSpPr>
        <p:spPr>
          <a:xfrm>
            <a:off x="9529524" y="5604510"/>
            <a:ext cx="3975140" cy="1579245"/>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Obtaining the vast amounts of high-quality data required to train and refine AI agents can be a significant hurdle.</a:t>
            </a:r>
            <a:endParaRPr lang="en-US" sz="1944"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198" y="2359581"/>
            <a:ext cx="6170771" cy="771287"/>
          </a:xfrm>
          <a:prstGeom prst="rect">
            <a:avLst/>
          </a:prstGeom>
          <a:noFill/>
          <a:ln/>
        </p:spPr>
        <p:txBody>
          <a:bodyPr wrap="none" rtlCol="0" anchor="t"/>
          <a:lstStyle/>
          <a:p>
            <a:pPr indent="0" marL="0">
              <a:lnSpc>
                <a:spcPts val="6074"/>
              </a:lnSpc>
              <a:buNone/>
            </a:pPr>
            <a:r>
              <a:rPr lang="en-US" sz="4859" dirty="0">
                <a:solidFill>
                  <a:srgbClr val="F5F0F0"/>
                </a:solidFill>
                <a:latin typeface="Asar" pitchFamily="34" charset="0"/>
                <a:ea typeface="Asar" pitchFamily="34" charset="-122"/>
                <a:cs typeface="Asar" pitchFamily="34" charset="-120"/>
              </a:rPr>
              <a:t>The Future of AI Agents</a:t>
            </a:r>
            <a:endParaRPr lang="en-US" sz="4859" dirty="0"/>
          </a:p>
        </p:txBody>
      </p:sp>
      <p:sp>
        <p:nvSpPr>
          <p:cNvPr id="6" name="Text 2"/>
          <p:cNvSpPr/>
          <p:nvPr/>
        </p:nvSpPr>
        <p:spPr>
          <a:xfrm>
            <a:off x="6350198" y="3501033"/>
            <a:ext cx="7416403" cy="2368868"/>
          </a:xfrm>
          <a:prstGeom prst="rect">
            <a:avLst/>
          </a:prstGeom>
          <a:noFill/>
          <a:ln/>
        </p:spPr>
        <p:txBody>
          <a:bodyPr wrap="square" rtlCol="0" anchor="t"/>
          <a:lstStyle/>
          <a:p>
            <a:pPr indent="0" marL="0">
              <a:lnSpc>
                <a:spcPts val="3110"/>
              </a:lnSpc>
              <a:buNone/>
            </a:pPr>
            <a:r>
              <a:rPr lang="en-US" sz="1944" dirty="0">
                <a:solidFill>
                  <a:srgbClr val="E2E6E9"/>
                </a:solidFill>
                <a:latin typeface="Asar" pitchFamily="34" charset="0"/>
                <a:ea typeface="Asar" pitchFamily="34" charset="-122"/>
                <a:cs typeface="Asar" pitchFamily="34" charset="-120"/>
              </a:rPr>
              <a:t> As AI continues to advance, the role and capabilities of AI agents are poised to grow exponentially. Researchers and developers are working to create more sophisticated, autonomous, and collaborative AI agents that can tackle increasingly complex challenges in fields such as healthcare, transportation, and scientific research, transforming the way we live and work.</a:t>
            </a:r>
            <a:endParaRPr lang="en-US" sz="1944"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2024-08-17T10:46:53Z</dcterms:created>
  <dcterms:modified xsi:type="dcterms:W3CDTF">2024-08-17T10:46:53Z</dcterms:modified>
</cp:coreProperties>
</file>